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72" r:id="rId5"/>
    <p:sldId id="273" r:id="rId6"/>
    <p:sldId id="265" r:id="rId7"/>
    <p:sldId id="269" r:id="rId8"/>
    <p:sldId id="271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1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8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baseline="0" dirty="0" err="1" smtClean="0"/>
              <a:t>Andel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förvärvsarbetande</a:t>
            </a:r>
            <a:r>
              <a:rPr lang="en-US" b="1" baseline="0" dirty="0" smtClean="0"/>
              <a:t> 20-64 </a:t>
            </a:r>
            <a:r>
              <a:rPr lang="en-US" b="1" baseline="0" dirty="0" err="1" smtClean="0"/>
              <a:t>år</a:t>
            </a:r>
            <a:r>
              <a:rPr lang="en-US" b="1" baseline="0" dirty="0" smtClean="0"/>
              <a:t> 2018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Eftergymnasial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Blad1!$A$2:$A$10</c:f>
              <c:strCache>
                <c:ptCount val="9"/>
                <c:pt idx="0">
                  <c:v>Borlänge tätort</c:v>
                </c:pt>
                <c:pt idx="1">
                  <c:v>Utanför tätort (glesbygd)</c:v>
                </c:pt>
                <c:pt idx="2">
                  <c:v>Romme</c:v>
                </c:pt>
                <c:pt idx="3">
                  <c:v>Ornäs</c:v>
                </c:pt>
                <c:pt idx="4">
                  <c:v>Torsång</c:v>
                </c:pt>
                <c:pt idx="5">
                  <c:v>Halvarsgårdarna</c:v>
                </c:pt>
                <c:pt idx="6">
                  <c:v>Idkerberget</c:v>
                </c:pt>
                <c:pt idx="7">
                  <c:v>Norr Amsberg</c:v>
                </c:pt>
                <c:pt idx="8">
                  <c:v>Repbäcken</c:v>
                </c:pt>
              </c:strCache>
            </c:strRef>
          </c:cat>
          <c:val>
            <c:numRef>
              <c:f>Blad1!$B$2:$B$10</c:f>
              <c:numCache>
                <c:formatCode>0%</c:formatCode>
                <c:ptCount val="9"/>
                <c:pt idx="0">
                  <c:v>0.76</c:v>
                </c:pt>
                <c:pt idx="1">
                  <c:v>0.88</c:v>
                </c:pt>
                <c:pt idx="2">
                  <c:v>0.87</c:v>
                </c:pt>
                <c:pt idx="3">
                  <c:v>0.92</c:v>
                </c:pt>
                <c:pt idx="4">
                  <c:v>0.92</c:v>
                </c:pt>
                <c:pt idx="5">
                  <c:v>0.88</c:v>
                </c:pt>
                <c:pt idx="6">
                  <c:v>0.76</c:v>
                </c:pt>
                <c:pt idx="7">
                  <c:v>0.93</c:v>
                </c:pt>
                <c:pt idx="8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78-469A-B140-075AFA64AF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8629864"/>
        <c:axId val="888632160"/>
      </c:barChart>
      <c:catAx>
        <c:axId val="888629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88632160"/>
        <c:crosses val="autoZero"/>
        <c:auto val="1"/>
        <c:lblAlgn val="ctr"/>
        <c:lblOffset val="100"/>
        <c:noMultiLvlLbl val="0"/>
      </c:catAx>
      <c:valAx>
        <c:axId val="88863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88629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 smtClean="0"/>
              <a:t>Antal</a:t>
            </a:r>
            <a:r>
              <a:rPr lang="en-US" b="1" dirty="0" smtClean="0"/>
              <a:t> </a:t>
            </a:r>
            <a:r>
              <a:rPr lang="en-US" b="1" dirty="0" err="1" smtClean="0"/>
              <a:t>arbetstillfällen</a:t>
            </a:r>
            <a:r>
              <a:rPr lang="en-US" b="1" baseline="0" dirty="0" smtClean="0"/>
              <a:t> (</a:t>
            </a:r>
            <a:r>
              <a:rPr lang="en-US" b="1" baseline="0" dirty="0" err="1" smtClean="0"/>
              <a:t>dagbefolkning</a:t>
            </a:r>
            <a:r>
              <a:rPr lang="en-US" b="1" baseline="0" dirty="0" smtClean="0"/>
              <a:t>) </a:t>
            </a:r>
            <a:r>
              <a:rPr lang="en-US" b="1" baseline="0" dirty="0" err="1" smtClean="0"/>
              <a:t>år</a:t>
            </a:r>
            <a:r>
              <a:rPr lang="en-US" b="1" baseline="0" dirty="0" smtClean="0"/>
              <a:t> 2018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Dagbefolkning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Blad1!$A$2:$A$9</c:f>
              <c:strCache>
                <c:ptCount val="8"/>
                <c:pt idx="0">
                  <c:v>Repbäcken</c:v>
                </c:pt>
                <c:pt idx="1">
                  <c:v>Norr Amsberg</c:v>
                </c:pt>
                <c:pt idx="2">
                  <c:v>Idkerberget</c:v>
                </c:pt>
                <c:pt idx="3">
                  <c:v>Halvarsgårdarna</c:v>
                </c:pt>
                <c:pt idx="4">
                  <c:v>Torsång</c:v>
                </c:pt>
                <c:pt idx="5">
                  <c:v>Ornäs</c:v>
                </c:pt>
                <c:pt idx="6">
                  <c:v>Romme</c:v>
                </c:pt>
                <c:pt idx="7">
                  <c:v>Utanför tätort (glesbygd)</c:v>
                </c:pt>
              </c:strCache>
            </c:strRef>
          </c:cat>
          <c:val>
            <c:numRef>
              <c:f>Blad1!$B$2:$B$9</c:f>
              <c:numCache>
                <c:formatCode>General</c:formatCode>
                <c:ptCount val="8"/>
                <c:pt idx="0">
                  <c:v>50</c:v>
                </c:pt>
                <c:pt idx="1">
                  <c:v>54</c:v>
                </c:pt>
                <c:pt idx="2">
                  <c:v>27</c:v>
                </c:pt>
                <c:pt idx="3">
                  <c:v>49</c:v>
                </c:pt>
                <c:pt idx="4">
                  <c:v>68</c:v>
                </c:pt>
                <c:pt idx="5">
                  <c:v>134</c:v>
                </c:pt>
                <c:pt idx="6">
                  <c:v>1144</c:v>
                </c:pt>
                <c:pt idx="7">
                  <c:v>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78-469A-B140-075AFA64AF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88629864"/>
        <c:axId val="888632160"/>
      </c:barChart>
      <c:catAx>
        <c:axId val="888629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88632160"/>
        <c:crosses val="autoZero"/>
        <c:auto val="1"/>
        <c:lblAlgn val="ctr"/>
        <c:lblOffset val="100"/>
        <c:noMultiLvlLbl val="0"/>
      </c:catAx>
      <c:valAx>
        <c:axId val="888632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88629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err="1" smtClean="0">
                <a:effectLst/>
              </a:rPr>
              <a:t>Antal</a:t>
            </a:r>
            <a:r>
              <a:rPr lang="en-US" sz="1800" b="1" i="0" baseline="0" dirty="0" smtClean="0">
                <a:effectLst/>
              </a:rPr>
              <a:t> </a:t>
            </a:r>
            <a:r>
              <a:rPr lang="en-US" sz="1800" b="1" i="0" baseline="0" dirty="0" err="1" smtClean="0">
                <a:effectLst/>
              </a:rPr>
              <a:t>anställda</a:t>
            </a:r>
            <a:r>
              <a:rPr lang="en-US" sz="1800" b="1" i="0" baseline="0" dirty="0" smtClean="0">
                <a:effectLst/>
              </a:rPr>
              <a:t> </a:t>
            </a:r>
            <a:r>
              <a:rPr lang="en-US" sz="1800" b="1" i="0" baseline="0" dirty="0" err="1" smtClean="0">
                <a:effectLst/>
              </a:rPr>
              <a:t>Borlänges</a:t>
            </a:r>
            <a:r>
              <a:rPr lang="en-US" sz="1800" b="1" i="0" baseline="0" dirty="0" smtClean="0">
                <a:effectLst/>
              </a:rPr>
              <a:t> </a:t>
            </a:r>
            <a:r>
              <a:rPr lang="en-US" sz="1800" b="1" i="0" baseline="0" dirty="0" err="1" smtClean="0">
                <a:effectLst/>
              </a:rPr>
              <a:t>landsbygd</a:t>
            </a:r>
            <a:r>
              <a:rPr lang="en-US" sz="1800" b="1" i="0" baseline="0" dirty="0" smtClean="0">
                <a:effectLst/>
              </a:rPr>
              <a:t> (</a:t>
            </a:r>
            <a:r>
              <a:rPr lang="en-US" sz="1800" b="1" i="0" baseline="0" dirty="0" err="1" smtClean="0">
                <a:effectLst/>
              </a:rPr>
              <a:t>dagbefolkning</a:t>
            </a:r>
            <a:r>
              <a:rPr lang="en-US" sz="1800" b="1" i="0" baseline="0" dirty="0" smtClean="0">
                <a:effectLst/>
              </a:rPr>
              <a:t>) </a:t>
            </a:r>
            <a:endParaRPr lang="sv-SE" dirty="0" smtClean="0">
              <a:effectLst/>
            </a:endParaRPr>
          </a:p>
          <a:p>
            <a:pPr>
              <a:defRPr/>
            </a:pPr>
            <a:r>
              <a:rPr lang="en-US" sz="1800" b="1" i="0" baseline="0" dirty="0" err="1" smtClean="0">
                <a:effectLst/>
              </a:rPr>
              <a:t>efter</a:t>
            </a:r>
            <a:r>
              <a:rPr lang="en-US" sz="1800" b="1" i="0" baseline="0" dirty="0" smtClean="0">
                <a:effectLst/>
              </a:rPr>
              <a:t> </a:t>
            </a:r>
            <a:r>
              <a:rPr lang="en-US" sz="1800" b="1" i="0" baseline="0" dirty="0" err="1" smtClean="0">
                <a:effectLst/>
              </a:rPr>
              <a:t>bransch</a:t>
            </a:r>
            <a:r>
              <a:rPr lang="en-US" sz="1800" b="1" i="0" baseline="0" dirty="0" smtClean="0">
                <a:effectLst/>
              </a:rPr>
              <a:t> </a:t>
            </a:r>
            <a:r>
              <a:rPr lang="en-US" sz="1800" b="1" i="0" baseline="0" dirty="0" err="1" smtClean="0">
                <a:effectLst/>
              </a:rPr>
              <a:t>år</a:t>
            </a:r>
            <a:r>
              <a:rPr lang="en-US" sz="1800" b="1" i="0" baseline="0" dirty="0" smtClean="0">
                <a:effectLst/>
              </a:rPr>
              <a:t> 2018</a:t>
            </a:r>
            <a:endParaRPr lang="sv-SE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Antal anställda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Blad1!$A$2:$A$16</c:f>
              <c:strCache>
                <c:ptCount val="15"/>
                <c:pt idx="0">
                  <c:v>Byggverksamhet                                                                                    </c:v>
                </c:pt>
                <c:pt idx="1">
                  <c:v>Jordbruk, jakt och skogsbruk                                                                      </c:v>
                </c:pt>
                <c:pt idx="2">
                  <c:v>Utbildning                                                                                        </c:v>
                </c:pt>
                <c:pt idx="3">
                  <c:v>Transport och magasinering                                                                        </c:v>
                </c:pt>
                <c:pt idx="4">
                  <c:v>Kultur, nöje och fritid                                                                           </c:v>
                </c:pt>
                <c:pt idx="5">
                  <c:v>Handel; reparation av motorfordon och motorcyklar                                                 </c:v>
                </c:pt>
                <c:pt idx="6">
                  <c:v>Verksamhet inom juridik, ekonomi, vetenskap och teknik                                            </c:v>
                </c:pt>
                <c:pt idx="7">
                  <c:v>Tillverkning                                                                                      </c:v>
                </c:pt>
                <c:pt idx="8">
                  <c:v>Hotell och restaurang                                                                             </c:v>
                </c:pt>
                <c:pt idx="9">
                  <c:v>Vård och omsorg; sociala tjänster                                                                 </c:v>
                </c:pt>
                <c:pt idx="10">
                  <c:v>Annan serviceverksamhet                                                                           </c:v>
                </c:pt>
                <c:pt idx="11">
                  <c:v>Okänt</c:v>
                </c:pt>
                <c:pt idx="12">
                  <c:v>Informations- och kommunikationsverksamhet                                                        </c:v>
                </c:pt>
                <c:pt idx="13">
                  <c:v>Uthyrning, fastighetsservice, resetjänster och andra stödtjänster                                 </c:v>
                </c:pt>
                <c:pt idx="14">
                  <c:v>Fastighetsverksamhet                                                                              </c:v>
                </c:pt>
              </c:strCache>
            </c:strRef>
          </c:cat>
          <c:val>
            <c:numRef>
              <c:f>Blad1!$B$2:$B$16</c:f>
              <c:numCache>
                <c:formatCode>0</c:formatCode>
                <c:ptCount val="15"/>
                <c:pt idx="0">
                  <c:v>232</c:v>
                </c:pt>
                <c:pt idx="1">
                  <c:v>192</c:v>
                </c:pt>
                <c:pt idx="2">
                  <c:v>182</c:v>
                </c:pt>
                <c:pt idx="3">
                  <c:v>170</c:v>
                </c:pt>
                <c:pt idx="4">
                  <c:v>117</c:v>
                </c:pt>
                <c:pt idx="5">
                  <c:v>87</c:v>
                </c:pt>
                <c:pt idx="6">
                  <c:v>51</c:v>
                </c:pt>
                <c:pt idx="7">
                  <c:v>48</c:v>
                </c:pt>
                <c:pt idx="8">
                  <c:v>42</c:v>
                </c:pt>
                <c:pt idx="9">
                  <c:v>34</c:v>
                </c:pt>
                <c:pt idx="10">
                  <c:v>32</c:v>
                </c:pt>
                <c:pt idx="11">
                  <c:v>21</c:v>
                </c:pt>
                <c:pt idx="12">
                  <c:v>20</c:v>
                </c:pt>
                <c:pt idx="13">
                  <c:v>18</c:v>
                </c:pt>
                <c:pt idx="1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DE-4824-9A27-8E5211707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5710600"/>
        <c:axId val="605709288"/>
      </c:barChart>
      <c:catAx>
        <c:axId val="605710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05709288"/>
        <c:crosses val="autoZero"/>
        <c:auto val="1"/>
        <c:lblAlgn val="ctr"/>
        <c:lblOffset val="100"/>
        <c:noMultiLvlLbl val="0"/>
      </c:catAx>
      <c:valAx>
        <c:axId val="605709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05710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 smtClean="0"/>
              <a:t>Andel</a:t>
            </a:r>
            <a:r>
              <a:rPr lang="en-US" b="1" dirty="0" smtClean="0"/>
              <a:t> </a:t>
            </a:r>
            <a:r>
              <a:rPr lang="en-US" b="1" dirty="0" err="1" smtClean="0"/>
              <a:t>personer</a:t>
            </a:r>
            <a:r>
              <a:rPr lang="en-US" b="1" dirty="0" smtClean="0"/>
              <a:t> med </a:t>
            </a:r>
            <a:r>
              <a:rPr lang="en-US" b="1" dirty="0" err="1" smtClean="0"/>
              <a:t>eftergymnasial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utbildning</a:t>
            </a:r>
            <a:r>
              <a:rPr lang="en-US" b="1" baseline="0" dirty="0" smtClean="0"/>
              <a:t> 3 </a:t>
            </a:r>
            <a:r>
              <a:rPr lang="en-US" b="1" baseline="0" dirty="0" err="1" smtClean="0"/>
              <a:t>år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eller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längre</a:t>
            </a:r>
            <a:r>
              <a:rPr lang="en-US" b="1" baseline="0" dirty="0" smtClean="0"/>
              <a:t>, </a:t>
            </a:r>
          </a:p>
          <a:p>
            <a:pPr>
              <a:defRPr/>
            </a:pPr>
            <a:r>
              <a:rPr lang="en-US" b="1" baseline="0" dirty="0" smtClean="0"/>
              <a:t>25-64 </a:t>
            </a:r>
            <a:r>
              <a:rPr lang="en-US" b="1" baseline="0" dirty="0" err="1" smtClean="0"/>
              <a:t>år</a:t>
            </a:r>
            <a:r>
              <a:rPr lang="en-US" b="1" baseline="0" dirty="0" smtClean="0"/>
              <a:t> 2019-12-31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Eftergymnasial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Blad1!$A$2:$A$10</c:f>
              <c:strCache>
                <c:ptCount val="9"/>
                <c:pt idx="0">
                  <c:v>Borlänge tätort</c:v>
                </c:pt>
                <c:pt idx="1">
                  <c:v>Utanför tätort (glesbygd)</c:v>
                </c:pt>
                <c:pt idx="2">
                  <c:v>Romme</c:v>
                </c:pt>
                <c:pt idx="3">
                  <c:v>Ornäs</c:v>
                </c:pt>
                <c:pt idx="4">
                  <c:v>Torsång</c:v>
                </c:pt>
                <c:pt idx="5">
                  <c:v>Halvarsgårdarna</c:v>
                </c:pt>
                <c:pt idx="6">
                  <c:v>idkerberget</c:v>
                </c:pt>
                <c:pt idx="7">
                  <c:v>Norr Amsberg</c:v>
                </c:pt>
                <c:pt idx="8">
                  <c:v>Repbäcken</c:v>
                </c:pt>
              </c:strCache>
            </c:strRef>
          </c:cat>
          <c:val>
            <c:numRef>
              <c:f>Blad1!$B$2:$B$10</c:f>
              <c:numCache>
                <c:formatCode>0%</c:formatCode>
                <c:ptCount val="9"/>
                <c:pt idx="0">
                  <c:v>0.15</c:v>
                </c:pt>
                <c:pt idx="1">
                  <c:v>0.14000000000000001</c:v>
                </c:pt>
                <c:pt idx="2">
                  <c:v>0.11</c:v>
                </c:pt>
                <c:pt idx="3">
                  <c:v>0.13</c:v>
                </c:pt>
                <c:pt idx="4">
                  <c:v>0.15</c:v>
                </c:pt>
                <c:pt idx="5">
                  <c:v>0.13</c:v>
                </c:pt>
                <c:pt idx="6">
                  <c:v>0.05</c:v>
                </c:pt>
                <c:pt idx="7">
                  <c:v>0.18</c:v>
                </c:pt>
                <c:pt idx="8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78-469A-B140-075AFA64AF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8629864"/>
        <c:axId val="888632160"/>
      </c:barChart>
      <c:catAx>
        <c:axId val="888629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88632160"/>
        <c:crosses val="autoZero"/>
        <c:auto val="1"/>
        <c:lblAlgn val="ctr"/>
        <c:lblOffset val="100"/>
        <c:noMultiLvlLbl val="0"/>
      </c:catAx>
      <c:valAx>
        <c:axId val="88863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88629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 smtClean="0"/>
              <a:t>Andel</a:t>
            </a:r>
            <a:r>
              <a:rPr lang="en-US" b="1" dirty="0" smtClean="0"/>
              <a:t> </a:t>
            </a:r>
            <a:r>
              <a:rPr lang="en-US" b="1" dirty="0" err="1" smtClean="0"/>
              <a:t>personer</a:t>
            </a:r>
            <a:r>
              <a:rPr lang="en-US" b="1" dirty="0" smtClean="0"/>
              <a:t> med </a:t>
            </a:r>
            <a:r>
              <a:rPr lang="en-US" b="1" dirty="0" err="1" smtClean="0"/>
              <a:t>utländsk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bakgrund</a:t>
            </a:r>
            <a:r>
              <a:rPr lang="en-US" b="1" baseline="0" dirty="0" smtClean="0"/>
              <a:t> 2019-12-31 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5.4223404924380457E-2"/>
          <c:y val="0.10021233919008746"/>
          <c:w val="0.93019861754091426"/>
          <c:h val="0.66405807823091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Utländsk bakgrund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Blad1!$A$2:$A$10</c:f>
              <c:strCache>
                <c:ptCount val="9"/>
                <c:pt idx="0">
                  <c:v>Borlänge tätort</c:v>
                </c:pt>
                <c:pt idx="1">
                  <c:v>Utanför tätort (glesbygd)</c:v>
                </c:pt>
                <c:pt idx="2">
                  <c:v>Romme</c:v>
                </c:pt>
                <c:pt idx="3">
                  <c:v>Ornäs</c:v>
                </c:pt>
                <c:pt idx="4">
                  <c:v>Torsång</c:v>
                </c:pt>
                <c:pt idx="5">
                  <c:v>Halvarsgårdarna</c:v>
                </c:pt>
                <c:pt idx="6">
                  <c:v>idkerberget</c:v>
                </c:pt>
                <c:pt idx="7">
                  <c:v>Norr Amsberg</c:v>
                </c:pt>
                <c:pt idx="8">
                  <c:v>Repbäcken</c:v>
                </c:pt>
              </c:strCache>
            </c:strRef>
          </c:cat>
          <c:val>
            <c:numRef>
              <c:f>Blad1!$B$2:$B$10</c:f>
              <c:numCache>
                <c:formatCode>0%</c:formatCode>
                <c:ptCount val="9"/>
                <c:pt idx="0">
                  <c:v>0.28999999999999998</c:v>
                </c:pt>
                <c:pt idx="1">
                  <c:v>7.0000000000000007E-2</c:v>
                </c:pt>
                <c:pt idx="2">
                  <c:v>7.0000000000000007E-2</c:v>
                </c:pt>
                <c:pt idx="3">
                  <c:v>0.08</c:v>
                </c:pt>
                <c:pt idx="4">
                  <c:v>0.04</c:v>
                </c:pt>
                <c:pt idx="5">
                  <c:v>0.04</c:v>
                </c:pt>
                <c:pt idx="6">
                  <c:v>0.09</c:v>
                </c:pt>
                <c:pt idx="7">
                  <c:v>0.03</c:v>
                </c:pt>
                <c:pt idx="8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78-469A-B140-075AFA64AF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8629864"/>
        <c:axId val="888632160"/>
      </c:barChart>
      <c:catAx>
        <c:axId val="888629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88632160"/>
        <c:crosses val="autoZero"/>
        <c:auto val="1"/>
        <c:lblAlgn val="ctr"/>
        <c:lblOffset val="100"/>
        <c:noMultiLvlLbl val="0"/>
      </c:catAx>
      <c:valAx>
        <c:axId val="88863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88629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0.60349</cdr:x>
      <cdr:y>0.19237</cdr:y>
    </cdr:from>
    <cdr:to>
      <cdr:x>0.95167</cdr:x>
      <cdr:y>0.28205</cdr:y>
    </cdr:to>
    <cdr:sp macro="" textlink="">
      <cdr:nvSpPr>
        <cdr:cNvPr id="2" name="textruta 7"/>
        <cdr:cNvSpPr txBox="1"/>
      </cdr:nvSpPr>
      <cdr:spPr>
        <a:xfrm xmlns:a="http://schemas.openxmlformats.org/drawingml/2006/main" rot="424284">
          <a:off x="5411926" y="1122272"/>
          <a:ext cx="3122475" cy="52322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400" b="1" dirty="0" smtClean="0">
              <a:solidFill>
                <a:schemeClr val="bg1"/>
              </a:solidFill>
            </a:rPr>
            <a:t>Utländsk bakgrund = Utrikes född eller </a:t>
          </a:r>
        </a:p>
        <a:p xmlns:a="http://schemas.openxmlformats.org/drawingml/2006/main">
          <a:r>
            <a:rPr lang="sv-SE" sz="1400" b="1" dirty="0" smtClean="0">
              <a:solidFill>
                <a:schemeClr val="bg1"/>
              </a:solidFill>
            </a:rPr>
            <a:t>med båda föräldrarna födda utomlands </a:t>
          </a:r>
          <a:endParaRPr lang="sv-SE" sz="1400" b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E1E0C-13C1-2E43-9F79-41883BAFFDF1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D3774-0590-754E-8FE9-2B4F92EBF1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3104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22800"/>
          </a:xfrm>
          <a:noFill/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0" name="Rektangel 9"/>
          <p:cNvSpPr/>
          <p:nvPr userDrawn="1"/>
        </p:nvSpPr>
        <p:spPr>
          <a:xfrm>
            <a:off x="0" y="5122800"/>
            <a:ext cx="9144000" cy="1735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93" y="5455679"/>
            <a:ext cx="1337084" cy="106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09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9402" y="633600"/>
            <a:ext cx="4105448" cy="90210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C755-7F84-AB4F-9A1F-A648AEB43A04}" type="datetime1">
              <a:rPr lang="sv-SE" smtClean="0"/>
              <a:t>2020-05-28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B62E20CB-6294-4636-B7FB-680781603A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414338" y="1713600"/>
            <a:ext cx="4063237" cy="3725863"/>
          </a:xfrm>
        </p:spPr>
        <p:txBody>
          <a:bodyPr/>
          <a:lstStyle>
            <a:lvl1pPr marL="285750" indent="-285750">
              <a:buFont typeface="Arial" charset="0"/>
              <a:buChar char="•"/>
              <a:defRPr/>
            </a:lvl1pPr>
            <a:lvl2pPr marL="628650" indent="-285750">
              <a:buFont typeface="Arial" charset="0"/>
              <a:buChar char="•"/>
              <a:defRPr/>
            </a:lvl2pPr>
            <a:lvl3pPr marL="971550" indent="-285750">
              <a:buFont typeface="Arial" charset="0"/>
              <a:buChar char="•"/>
              <a:defRPr/>
            </a:lvl3pPr>
            <a:lvl4pPr marL="1314450" indent="-285750">
              <a:buFont typeface="Arial" charset="0"/>
              <a:buChar char="•"/>
              <a:defRPr/>
            </a:lvl4pPr>
            <a:lvl5pPr marL="1657350" indent="-285750">
              <a:buFont typeface="Arial" charset="0"/>
              <a:buChar char="•"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5"/>
          </p:nvPr>
        </p:nvSpPr>
        <p:spPr>
          <a:xfrm>
            <a:off x="4680200" y="633600"/>
            <a:ext cx="4463800" cy="4111307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BCF5-F038-6E49-A8D8-FCC4CC93E0FD}" type="datetime1">
              <a:rPr lang="sv-SE" smtClean="0"/>
              <a:t>2020-05-28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B62E20CB-6294-4636-B7FB-680781603A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4356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5669-606B-3C44-BA98-F0AC0F400E6A}" type="datetime1">
              <a:rPr lang="sv-SE" smtClean="0"/>
              <a:t>2020-05-28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B62E20CB-6294-4636-B7FB-680781603A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907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lide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93" y="5455679"/>
            <a:ext cx="1337084" cy="106755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sv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84875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14338" y="3074400"/>
            <a:ext cx="7195064" cy="2001600"/>
          </a:xfrm>
        </p:spPr>
        <p:txBody>
          <a:bodyPr anchor="b"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92000" y="6569858"/>
            <a:ext cx="648000" cy="288141"/>
          </a:xfrm>
        </p:spPr>
        <p:txBody>
          <a:bodyPr/>
          <a:lstStyle/>
          <a:p>
            <a:fld id="{A331DDA8-4A60-6642-9568-11BE4096E80C}" type="datetime1">
              <a:rPr lang="sv-SE" smtClean="0"/>
              <a:t>2020-05-28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09402" y="6569859"/>
            <a:ext cx="288000" cy="288141"/>
          </a:xfrm>
        </p:spPr>
        <p:txBody>
          <a:bodyPr/>
          <a:lstStyle>
            <a:lvl1pPr algn="r">
              <a:defRPr/>
            </a:lvl1pPr>
          </a:lstStyle>
          <a:p>
            <a:pPr algn="l"/>
            <a:fld id="{B62E20CB-6294-4636-B7FB-680781603A28}" type="slidenum">
              <a:rPr lang="sv-SE" smtClean="0"/>
              <a:pPr algn="l"/>
              <a:t>‹#›</a:t>
            </a:fld>
            <a:endParaRPr lang="sv-SE" dirty="0"/>
          </a:p>
          <a:p>
            <a:endParaRPr lang="sv-SE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v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95988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14338" y="3074400"/>
            <a:ext cx="7195064" cy="200160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92000" y="6569859"/>
            <a:ext cx="648000" cy="288141"/>
          </a:xfrm>
        </p:spPr>
        <p:txBody>
          <a:bodyPr/>
          <a:lstStyle/>
          <a:p>
            <a:fld id="{15BD420B-9130-AA44-A881-8C469EC12B21}" type="datetime1">
              <a:rPr lang="sv-SE" smtClean="0"/>
              <a:t>2020-05-28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20CB-6294-4636-B7FB-680781603A28}" type="slidenum">
              <a:rPr lang="sv-SE" smtClean="0"/>
              <a:pPr/>
              <a:t>‹#›</a:t>
            </a:fld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072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underrubrik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89638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4338" y="3075709"/>
            <a:ext cx="7195064" cy="200617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4338" y="5081879"/>
            <a:ext cx="7195064" cy="596609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7DFA-FDF4-E74C-A4EC-19D9F445F77F}" type="datetime1">
              <a:rPr lang="sv-SE" smtClean="0"/>
              <a:t>2020-05-28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09402" y="6569859"/>
            <a:ext cx="288000" cy="288141"/>
          </a:xfrm>
        </p:spPr>
        <p:txBody>
          <a:bodyPr/>
          <a:lstStyle>
            <a:lvl1pPr algn="l">
              <a:defRPr/>
            </a:lvl1pPr>
          </a:lstStyle>
          <a:p>
            <a:fld id="{B62E20CB-6294-4636-B7FB-680781603A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466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underrubrik v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78525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4338" y="3082888"/>
            <a:ext cx="7195064" cy="2001600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4338" y="5084488"/>
            <a:ext cx="7195064" cy="5940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043A-A389-8844-93E6-2A6AF3CA6A8C}" type="datetime1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09402" y="6569859"/>
            <a:ext cx="288000" cy="288141"/>
          </a:xfrm>
        </p:spPr>
        <p:txBody>
          <a:bodyPr/>
          <a:lstStyle>
            <a:lvl1pPr algn="l">
              <a:defRPr/>
            </a:lvl1pPr>
          </a:lstStyle>
          <a:p>
            <a:fld id="{B62E20CB-6294-4636-B7FB-680781603A28}" type="slidenum">
              <a:rPr lang="sv-SE" smtClean="0"/>
              <a:pPr/>
              <a:t>‹#›</a:t>
            </a:fld>
            <a:endParaRPr lang="sv-SE" dirty="0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4338" y="633600"/>
            <a:ext cx="7195064" cy="90210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7394-31C3-EB43-9544-22E1219711A1}" type="datetime1">
              <a:rPr lang="sv-SE" smtClean="0"/>
              <a:t>2020-05-28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409402" y="6569859"/>
            <a:ext cx="288000" cy="288141"/>
          </a:xfrm>
        </p:spPr>
        <p:txBody>
          <a:bodyPr/>
          <a:lstStyle>
            <a:lvl1pPr algn="l">
              <a:defRPr/>
            </a:lvl1pPr>
          </a:lstStyle>
          <a:p>
            <a:fld id="{B62E20CB-6294-4636-B7FB-680781603A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09402" y="1713600"/>
            <a:ext cx="7200000" cy="4052362"/>
          </a:xfrm>
        </p:spPr>
        <p:txBody>
          <a:bodyPr/>
          <a:lstStyle>
            <a:lvl1pPr marL="285750" indent="-285750">
              <a:buFont typeface="Arial" charset="0"/>
              <a:buChar char="•"/>
              <a:defRPr/>
            </a:lvl1pPr>
            <a:lvl2pPr marL="628650" indent="-285750">
              <a:buFont typeface="Arial" charset="0"/>
              <a:buChar char="•"/>
              <a:defRPr/>
            </a:lvl2pPr>
            <a:lvl3pPr marL="971550" indent="-285750">
              <a:buFont typeface="Arial" charset="0"/>
              <a:buChar char="•"/>
              <a:defRPr/>
            </a:lvl3pPr>
            <a:lvl4pPr marL="1314450" indent="-285750">
              <a:buFont typeface="Arial" charset="0"/>
              <a:buChar char="•"/>
              <a:defRPr/>
            </a:lvl4pPr>
            <a:lvl5pPr marL="1657350" indent="-285750">
              <a:buFont typeface="Arial" charset="0"/>
              <a:buChar char="•"/>
              <a:defRPr/>
            </a:lvl5pPr>
          </a:lstStyle>
          <a:p>
            <a:pPr lvl="0"/>
            <a:r>
              <a:rPr lang="sv-SE" dirty="0"/>
              <a:t>Klicka här för att ändra format på bakgrundstexten. 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5267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text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3419-486C-7B4D-88CA-C68549A336FB}" type="datetime1">
              <a:rPr lang="sv-SE" smtClean="0"/>
              <a:t>2020-05-28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409402" y="6569859"/>
            <a:ext cx="288000" cy="288141"/>
          </a:xfrm>
        </p:spPr>
        <p:txBody>
          <a:bodyPr/>
          <a:lstStyle>
            <a:lvl1pPr algn="l">
              <a:defRPr/>
            </a:lvl1pPr>
          </a:lstStyle>
          <a:p>
            <a:fld id="{B62E20CB-6294-4636-B7FB-680781603A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414338" y="1713600"/>
            <a:ext cx="4032000" cy="4052362"/>
          </a:xfrm>
        </p:spPr>
        <p:txBody>
          <a:bodyPr/>
          <a:lstStyle>
            <a:lvl1pPr marL="285750" indent="-285750">
              <a:buFont typeface="Arial" charset="0"/>
              <a:buChar char="•"/>
              <a:defRPr/>
            </a:lvl1pPr>
            <a:lvl2pPr marL="628650" indent="-285750">
              <a:buFont typeface="Arial" charset="0"/>
              <a:buChar char="•"/>
              <a:defRPr/>
            </a:lvl2pPr>
            <a:lvl3pPr marL="971550" indent="-285750">
              <a:buFont typeface="Arial" charset="0"/>
              <a:buChar char="•"/>
              <a:defRPr/>
            </a:lvl3pPr>
            <a:lvl4pPr marL="1314450" indent="-285750">
              <a:buFont typeface="Arial" charset="0"/>
              <a:buChar char="•"/>
              <a:defRPr/>
            </a:lvl4pPr>
            <a:lvl5pPr marL="1657350" indent="-285750">
              <a:buFont typeface="Arial" charset="0"/>
              <a:buChar char="•"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680200" y="1713600"/>
            <a:ext cx="4032000" cy="4052362"/>
          </a:xfrm>
        </p:spPr>
        <p:txBody>
          <a:bodyPr/>
          <a:lstStyle>
            <a:lvl1pPr marL="285750" indent="-285750">
              <a:buFont typeface="Arial" charset="0"/>
              <a:buChar char="•"/>
              <a:defRPr/>
            </a:lvl1pPr>
            <a:lvl2pPr marL="628650" indent="-285750">
              <a:buFont typeface="Arial" charset="0"/>
              <a:buChar char="•"/>
              <a:defRPr/>
            </a:lvl2pPr>
            <a:lvl3pPr marL="971550" indent="-285750">
              <a:buFont typeface="Arial" charset="0"/>
              <a:buChar char="•"/>
              <a:defRPr/>
            </a:lvl3pPr>
            <a:lvl4pPr marL="1314450" indent="-285750">
              <a:buFont typeface="Arial" charset="0"/>
              <a:buChar char="•"/>
              <a:defRPr/>
            </a:lvl4pPr>
            <a:lvl5pPr marL="1657350" indent="-285750">
              <a:buFont typeface="Arial" charset="0"/>
              <a:buChar char="•"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984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9402" y="633600"/>
            <a:ext cx="8302798" cy="90210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CEFA-BBA3-AE40-9D33-CD844A1DC175}" type="datetime1">
              <a:rPr lang="sv-SE" smtClean="0"/>
              <a:t>2020-05-28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409402" y="6569859"/>
            <a:ext cx="288000" cy="288141"/>
          </a:xfrm>
        </p:spPr>
        <p:txBody>
          <a:bodyPr/>
          <a:lstStyle>
            <a:lvl1pPr algn="l">
              <a:defRPr/>
            </a:lvl1pPr>
          </a:lstStyle>
          <a:p>
            <a:fld id="{B62E20CB-6294-4636-B7FB-680781603A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414338" y="1713600"/>
            <a:ext cx="4032000" cy="4052362"/>
          </a:xfrm>
        </p:spPr>
        <p:txBody>
          <a:bodyPr/>
          <a:lstStyle>
            <a:lvl1pPr marL="285750" indent="-285750">
              <a:buFont typeface="Arial" charset="0"/>
              <a:buChar char="•"/>
              <a:defRPr/>
            </a:lvl1pPr>
            <a:lvl2pPr marL="628650" indent="-285750">
              <a:buFont typeface="Arial" charset="0"/>
              <a:buChar char="•"/>
              <a:defRPr/>
            </a:lvl2pPr>
            <a:lvl3pPr marL="971550" indent="-285750">
              <a:buFont typeface="Arial" charset="0"/>
              <a:buChar char="•"/>
              <a:defRPr/>
            </a:lvl3pPr>
            <a:lvl4pPr marL="1314450" indent="-285750">
              <a:buFont typeface="Arial" charset="0"/>
              <a:buChar char="•"/>
              <a:defRPr/>
            </a:lvl4pPr>
            <a:lvl5pPr marL="1657350" indent="-285750">
              <a:buFont typeface="Arial" charset="0"/>
              <a:buChar char="•"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5"/>
          </p:nvPr>
        </p:nvSpPr>
        <p:spPr>
          <a:xfrm>
            <a:off x="4680200" y="1713600"/>
            <a:ext cx="4463800" cy="4052362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0" y="5989320"/>
            <a:ext cx="9144000" cy="8686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14338" y="632351"/>
            <a:ext cx="8297862" cy="90210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4338" y="1713841"/>
            <a:ext cx="8297862" cy="4057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92000" y="6569859"/>
            <a:ext cx="648000" cy="28814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41F0B3C-2A59-E245-80BC-E7715CBA3ACE}" type="datetime1">
              <a:rPr lang="sv-SE" smtClean="0"/>
              <a:pPr/>
              <a:t>2020-05-28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440000" y="6569859"/>
            <a:ext cx="5040000" cy="28814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cap="none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09402" y="6569859"/>
            <a:ext cx="288000" cy="28814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B62E20CB-6294-4636-B7FB-680781603A28}" type="slidenum">
              <a:rPr lang="sv-SE" smtClean="0"/>
              <a:pPr/>
              <a:t>‹#›</a:t>
            </a:fld>
            <a:r>
              <a:rPr lang="sv-SE" dirty="0"/>
              <a:t> </a:t>
            </a: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180" y="6170581"/>
            <a:ext cx="662940" cy="52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07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1" r:id="rId3"/>
    <p:sldLayoutId id="2147483649" r:id="rId4"/>
    <p:sldLayoutId id="2147483651" r:id="rId5"/>
    <p:sldLayoutId id="2147483664" r:id="rId6"/>
    <p:sldLayoutId id="2147483650" r:id="rId7"/>
    <p:sldLayoutId id="2147483652" r:id="rId8"/>
    <p:sldLayoutId id="2147483662" r:id="rId9"/>
    <p:sldLayoutId id="2147483663" r:id="rId10"/>
    <p:sldLayoutId id="2147483654" r:id="rId11"/>
    <p:sldLayoutId id="2147483655" r:id="rId1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685800" rtl="0" eaLnBrk="1" latinLnBrk="0" hangingPunct="1">
        <a:lnSpc>
          <a:spcPct val="90000"/>
        </a:lnSpc>
        <a:spcBef>
          <a:spcPts val="75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685800" rtl="0" eaLnBrk="1" latinLnBrk="0" hangingPunct="1">
        <a:lnSpc>
          <a:spcPct val="90000"/>
        </a:lnSpc>
        <a:spcBef>
          <a:spcPts val="375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285750" algn="l" defTabSz="685800" rtl="0" eaLnBrk="1" latinLnBrk="0" hangingPunct="1">
        <a:lnSpc>
          <a:spcPct val="90000"/>
        </a:lnSpc>
        <a:spcBef>
          <a:spcPts val="375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14450" indent="-285750" algn="l" defTabSz="685800" rtl="0" eaLnBrk="1" latinLnBrk="0" hangingPunct="1">
        <a:lnSpc>
          <a:spcPct val="90000"/>
        </a:lnSpc>
        <a:spcBef>
          <a:spcPts val="375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350" indent="-285750" algn="l" defTabSz="685800" rtl="0" eaLnBrk="1" latinLnBrk="0" hangingPunct="1">
        <a:lnSpc>
          <a:spcPct val="90000"/>
        </a:lnSpc>
        <a:spcBef>
          <a:spcPts val="375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577">
          <p15:clr>
            <a:srgbClr val="F26B43"/>
          </p15:clr>
        </p15:guide>
        <p15:guide id="2" pos="261">
          <p15:clr>
            <a:srgbClr val="F26B43"/>
          </p15:clr>
        </p15:guide>
        <p15:guide id="3" pos="5488">
          <p15:clr>
            <a:srgbClr val="F26B43"/>
          </p15:clr>
        </p15:guide>
        <p15:guide id="4" orient="horz" pos="1230">
          <p15:clr>
            <a:srgbClr val="F26B43"/>
          </p15:clr>
        </p15:guide>
        <p15:guide id="5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6390061" y="5462335"/>
            <a:ext cx="3425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>
                <a:solidFill>
                  <a:schemeClr val="bg1"/>
                </a:solidFill>
              </a:rPr>
              <a:t>Plan- och markkontoret</a:t>
            </a:r>
          </a:p>
          <a:p>
            <a:r>
              <a:rPr lang="sv-SE" sz="2000" b="1" dirty="0" smtClean="0">
                <a:solidFill>
                  <a:schemeClr val="bg1"/>
                </a:solidFill>
              </a:rPr>
              <a:t>Borlänge kommun</a:t>
            </a:r>
            <a:endParaRPr lang="sv-SE" sz="2000" b="1" dirty="0">
              <a:solidFill>
                <a:schemeClr val="bg1"/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024" y="0"/>
            <a:ext cx="4752975" cy="5119688"/>
          </a:xfrm>
          <a:prstGeom prst="rect">
            <a:avLst/>
          </a:prstGeom>
        </p:spPr>
      </p:pic>
      <p:sp>
        <p:nvSpPr>
          <p:cNvPr id="6" name="textruta 1"/>
          <p:cNvSpPr txBox="1"/>
          <p:nvPr/>
        </p:nvSpPr>
        <p:spPr>
          <a:xfrm>
            <a:off x="4391024" y="1384816"/>
            <a:ext cx="2093788" cy="1015663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b="1" dirty="0" smtClean="0">
                <a:solidFill>
                  <a:schemeClr val="bg1"/>
                </a:solidFill>
              </a:rPr>
              <a:t>Ungefär 15 % av Borlänge kommuns invånare bor på landsbygden(Utanför Borlänge  tätort och Romme tätort). </a:t>
            </a:r>
          </a:p>
        </p:txBody>
      </p:sp>
      <p:sp>
        <p:nvSpPr>
          <p:cNvPr id="7" name="Platshållare för sidfot 3"/>
          <p:cNvSpPr>
            <a:spLocks noGrp="1"/>
          </p:cNvSpPr>
          <p:nvPr/>
        </p:nvSpPr>
        <p:spPr>
          <a:xfrm>
            <a:off x="2072308" y="6433543"/>
            <a:ext cx="4824536" cy="432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sv-SE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>
                <a:solidFill>
                  <a:schemeClr val="bg1"/>
                </a:solidFill>
              </a:rPr>
              <a:t>Källa: SCB:s </a:t>
            </a:r>
            <a:r>
              <a:rPr lang="sv-SE" dirty="0">
                <a:solidFill>
                  <a:schemeClr val="bg1"/>
                </a:solidFill>
              </a:rPr>
              <a:t>MONA - leveranssystemet för </a:t>
            </a:r>
            <a:r>
              <a:rPr lang="sv-SE" dirty="0" smtClean="0">
                <a:solidFill>
                  <a:schemeClr val="bg1"/>
                </a:solidFill>
              </a:rPr>
              <a:t>mikrodata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92506" y="1984980"/>
            <a:ext cx="3903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Befolkningsstatistik – </a:t>
            </a:r>
          </a:p>
          <a:p>
            <a:r>
              <a:rPr lang="sv-SE" sz="2400" dirty="0" smtClean="0"/>
              <a:t>Borlänge kommuns landsbygd</a:t>
            </a:r>
          </a:p>
        </p:txBody>
      </p:sp>
    </p:spTree>
    <p:extLst>
      <p:ext uri="{BB962C8B-B14F-4D97-AF65-F5344CB8AC3E}">
        <p14:creationId xmlns:p14="http://schemas.microsoft.com/office/powerpoint/2010/main" val="153966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DDA8-4A60-6642-9568-11BE4096E80C}" type="datetime1">
              <a:rPr lang="sv-SE" smtClean="0"/>
              <a:pPr/>
              <a:t>2020-05-28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20CB-6294-4636-B7FB-680781603A28}" type="slidenum">
              <a:rPr lang="sv-SE" smtClean="0"/>
              <a:pPr/>
              <a:t>2</a:t>
            </a:fld>
            <a:endParaRPr lang="sv-SE"/>
          </a:p>
          <a:p>
            <a:endParaRPr lang="sv-SE" dirty="0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332601"/>
              </p:ext>
            </p:extLst>
          </p:nvPr>
        </p:nvGraphicFramePr>
        <p:xfrm>
          <a:off x="4942259" y="736413"/>
          <a:ext cx="3753746" cy="48604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2916">
                  <a:extLst>
                    <a:ext uri="{9D8B030D-6E8A-4147-A177-3AD203B41FA5}">
                      <a16:colId xmlns:a16="http://schemas.microsoft.com/office/drawing/2014/main" val="2911979191"/>
                    </a:ext>
                  </a:extLst>
                </a:gridCol>
                <a:gridCol w="1650830">
                  <a:extLst>
                    <a:ext uri="{9D8B030D-6E8A-4147-A177-3AD203B41FA5}">
                      <a16:colId xmlns:a16="http://schemas.microsoft.com/office/drawing/2014/main" val="3032060507"/>
                    </a:ext>
                  </a:extLst>
                </a:gridCol>
              </a:tblGrid>
              <a:tr h="486045">
                <a:tc>
                  <a:txBody>
                    <a:bodyPr/>
                    <a:lstStyle/>
                    <a:p>
                      <a:r>
                        <a:rPr lang="sv-SE" dirty="0" smtClean="0"/>
                        <a:t>Tätort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Antal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639698"/>
                  </a:ext>
                </a:extLst>
              </a:tr>
              <a:tr h="486045">
                <a:tc>
                  <a:txBody>
                    <a:bodyPr/>
                    <a:lstStyle/>
                    <a:p>
                      <a:r>
                        <a:rPr lang="sv-SE" dirty="0" smtClean="0"/>
                        <a:t>Borlänge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4</a:t>
                      </a:r>
                      <a:r>
                        <a:rPr lang="sv-SE" baseline="0" dirty="0" smtClean="0"/>
                        <a:t>3 4</a:t>
                      </a:r>
                      <a:r>
                        <a:rPr lang="sv-SE" dirty="0" smtClean="0"/>
                        <a:t>17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904036"/>
                  </a:ext>
                </a:extLst>
              </a:tr>
              <a:tr h="486045">
                <a:tc>
                  <a:txBody>
                    <a:bodyPr/>
                    <a:lstStyle/>
                    <a:p>
                      <a:r>
                        <a:rPr lang="sv-SE" dirty="0" smtClean="0"/>
                        <a:t>Utanför tätort</a:t>
                      </a:r>
                      <a:r>
                        <a:rPr lang="sv-SE" baseline="0" dirty="0" smtClean="0"/>
                        <a:t> (glesbygd)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4</a:t>
                      </a:r>
                      <a:r>
                        <a:rPr lang="sv-SE" baseline="0" dirty="0" smtClean="0"/>
                        <a:t> 518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973056"/>
                  </a:ext>
                </a:extLst>
              </a:tr>
              <a:tr h="486045">
                <a:tc>
                  <a:txBody>
                    <a:bodyPr/>
                    <a:lstStyle/>
                    <a:p>
                      <a:r>
                        <a:rPr lang="sv-SE" dirty="0" smtClean="0"/>
                        <a:t>Romme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1 702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030275"/>
                  </a:ext>
                </a:extLst>
              </a:tr>
              <a:tr h="486045">
                <a:tc>
                  <a:txBody>
                    <a:bodyPr/>
                    <a:lstStyle/>
                    <a:p>
                      <a:r>
                        <a:rPr lang="sv-SE" dirty="0" smtClean="0"/>
                        <a:t>Ornäs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1 090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527363"/>
                  </a:ext>
                </a:extLst>
              </a:tr>
              <a:tr h="486045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Torsång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817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98971"/>
                  </a:ext>
                </a:extLst>
              </a:tr>
              <a:tr h="486045">
                <a:tc>
                  <a:txBody>
                    <a:bodyPr/>
                    <a:lstStyle/>
                    <a:p>
                      <a:r>
                        <a:rPr lang="sv-SE" dirty="0" smtClean="0"/>
                        <a:t>Halvarsgårdarna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304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394962"/>
                  </a:ext>
                </a:extLst>
              </a:tr>
              <a:tr h="486045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Idkerberget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260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596173"/>
                  </a:ext>
                </a:extLst>
              </a:tr>
              <a:tr h="486045">
                <a:tc>
                  <a:txBody>
                    <a:bodyPr/>
                    <a:lstStyle/>
                    <a:p>
                      <a:r>
                        <a:rPr lang="sv-SE" dirty="0" smtClean="0"/>
                        <a:t>Norr</a:t>
                      </a:r>
                      <a:r>
                        <a:rPr lang="sv-SE" baseline="0" dirty="0" smtClean="0"/>
                        <a:t> </a:t>
                      </a:r>
                      <a:r>
                        <a:rPr lang="sv-SE" baseline="0" dirty="0" err="1" smtClean="0"/>
                        <a:t>Amsberg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244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352235"/>
                  </a:ext>
                </a:extLst>
              </a:tr>
              <a:tr h="486045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Repbäcken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238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471012"/>
                  </a:ext>
                </a:extLst>
              </a:tr>
            </a:tbl>
          </a:graphicData>
        </a:graphic>
      </p:graphicFrame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2" y="736413"/>
            <a:ext cx="4117526" cy="4912415"/>
          </a:xfrm>
          <a:prstGeom prst="rect">
            <a:avLst/>
          </a:prstGeom>
        </p:spPr>
      </p:pic>
      <p:sp>
        <p:nvSpPr>
          <p:cNvPr id="10" name="Platshållare för sidfot 3"/>
          <p:cNvSpPr>
            <a:spLocks noGrp="1"/>
          </p:cNvSpPr>
          <p:nvPr/>
        </p:nvSpPr>
        <p:spPr>
          <a:xfrm>
            <a:off x="2072308" y="6433543"/>
            <a:ext cx="4824536" cy="432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sv-SE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>
                <a:solidFill>
                  <a:schemeClr val="bg1"/>
                </a:solidFill>
              </a:rPr>
              <a:t>Källa: SCB:s </a:t>
            </a:r>
            <a:r>
              <a:rPr lang="sv-SE" dirty="0">
                <a:solidFill>
                  <a:schemeClr val="bg1"/>
                </a:solidFill>
              </a:rPr>
              <a:t>MONA - leveranssystemet för </a:t>
            </a:r>
            <a:r>
              <a:rPr lang="sv-SE" dirty="0" smtClean="0">
                <a:solidFill>
                  <a:schemeClr val="bg1"/>
                </a:solidFill>
              </a:rPr>
              <a:t>mikrodata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2448669" y="6003212"/>
            <a:ext cx="4448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En tätort har sammanhängande bebyggelse med minst 200 invånare</a:t>
            </a:r>
          </a:p>
        </p:txBody>
      </p:sp>
    </p:spTree>
    <p:extLst>
      <p:ext uri="{BB962C8B-B14F-4D97-AF65-F5344CB8AC3E}">
        <p14:creationId xmlns:p14="http://schemas.microsoft.com/office/powerpoint/2010/main" val="4295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420B-9130-AA44-A881-8C469EC12B21}" type="datetime1">
              <a:rPr lang="sv-SE" smtClean="0"/>
              <a:pPr/>
              <a:t>2020-05-28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20CB-6294-4636-B7FB-680781603A28}" type="slidenum">
              <a:rPr lang="sv-SE" smtClean="0"/>
              <a:pPr/>
              <a:t>3</a:t>
            </a:fld>
            <a:endParaRPr lang="sv-SE"/>
          </a:p>
          <a:p>
            <a:endParaRPr lang="sv-SE" dirty="0"/>
          </a:p>
        </p:txBody>
      </p:sp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051183"/>
              </p:ext>
            </p:extLst>
          </p:nvPr>
        </p:nvGraphicFramePr>
        <p:xfrm>
          <a:off x="792000" y="709608"/>
          <a:ext cx="7613513" cy="49244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58377">
                  <a:extLst>
                    <a:ext uri="{9D8B030D-6E8A-4147-A177-3AD203B41FA5}">
                      <a16:colId xmlns:a16="http://schemas.microsoft.com/office/drawing/2014/main" val="2215524942"/>
                    </a:ext>
                  </a:extLst>
                </a:gridCol>
                <a:gridCol w="1572260">
                  <a:extLst>
                    <a:ext uri="{9D8B030D-6E8A-4147-A177-3AD203B41FA5}">
                      <a16:colId xmlns:a16="http://schemas.microsoft.com/office/drawing/2014/main" val="2367480547"/>
                    </a:ext>
                  </a:extLst>
                </a:gridCol>
                <a:gridCol w="1891438">
                  <a:extLst>
                    <a:ext uri="{9D8B030D-6E8A-4147-A177-3AD203B41FA5}">
                      <a16:colId xmlns:a16="http://schemas.microsoft.com/office/drawing/2014/main" val="3958036633"/>
                    </a:ext>
                  </a:extLst>
                </a:gridCol>
                <a:gridCol w="1891438">
                  <a:extLst>
                    <a:ext uri="{9D8B030D-6E8A-4147-A177-3AD203B41FA5}">
                      <a16:colId xmlns:a16="http://schemas.microsoft.com/office/drawing/2014/main" val="1699172509"/>
                    </a:ext>
                  </a:extLst>
                </a:gridCol>
              </a:tblGrid>
              <a:tr h="492443"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Äganderätt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Bostadsrätt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Hyresrätt</a:t>
                      </a:r>
                      <a:endParaRPr lang="sv-S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7727741"/>
                  </a:ext>
                </a:extLst>
              </a:tr>
              <a:tr h="492443">
                <a:tc>
                  <a:txBody>
                    <a:bodyPr/>
                    <a:lstStyle/>
                    <a:p>
                      <a:pPr algn="l"/>
                      <a:r>
                        <a:rPr lang="sv-SE" dirty="0" smtClean="0"/>
                        <a:t>Borlänge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7 103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4 730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8 081</a:t>
                      </a:r>
                      <a:endParaRPr lang="sv-S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9807881"/>
                  </a:ext>
                </a:extLst>
              </a:tr>
              <a:tr h="492443">
                <a:tc>
                  <a:txBody>
                    <a:bodyPr/>
                    <a:lstStyle/>
                    <a:p>
                      <a:pPr algn="l"/>
                      <a:r>
                        <a:rPr lang="sv-SE" dirty="0" smtClean="0"/>
                        <a:t>Utanför tätort</a:t>
                      </a:r>
                      <a:r>
                        <a:rPr lang="sv-SE" baseline="0" dirty="0" smtClean="0"/>
                        <a:t> (glesbygd)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</a:t>
                      </a:r>
                      <a:r>
                        <a:rPr lang="sv-SE" baseline="0" dirty="0" smtClean="0"/>
                        <a:t> 823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-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45</a:t>
                      </a:r>
                      <a:endParaRPr lang="sv-S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814666"/>
                  </a:ext>
                </a:extLst>
              </a:tr>
              <a:tr h="492443">
                <a:tc>
                  <a:txBody>
                    <a:bodyPr/>
                    <a:lstStyle/>
                    <a:p>
                      <a:pPr algn="l"/>
                      <a:r>
                        <a:rPr lang="sv-SE" dirty="0" smtClean="0"/>
                        <a:t>Romme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462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207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175</a:t>
                      </a:r>
                      <a:endParaRPr lang="sv-S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1293277"/>
                  </a:ext>
                </a:extLst>
              </a:tr>
              <a:tr h="492443">
                <a:tc>
                  <a:txBody>
                    <a:bodyPr/>
                    <a:lstStyle/>
                    <a:p>
                      <a:pPr algn="l"/>
                      <a:r>
                        <a:rPr lang="sv-SE" dirty="0" smtClean="0"/>
                        <a:t>Ornäs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349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-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94</a:t>
                      </a:r>
                      <a:endParaRPr lang="sv-S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830428"/>
                  </a:ext>
                </a:extLst>
              </a:tr>
              <a:tr h="492443">
                <a:tc>
                  <a:txBody>
                    <a:bodyPr/>
                    <a:lstStyle/>
                    <a:p>
                      <a:pPr algn="l"/>
                      <a:r>
                        <a:rPr lang="sv-SE" dirty="0" err="1" smtClean="0"/>
                        <a:t>Torsång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256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39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8</a:t>
                      </a:r>
                      <a:endParaRPr lang="sv-S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6910201"/>
                  </a:ext>
                </a:extLst>
              </a:tr>
              <a:tr h="492443">
                <a:tc>
                  <a:txBody>
                    <a:bodyPr/>
                    <a:lstStyle/>
                    <a:p>
                      <a:pPr algn="l"/>
                      <a:r>
                        <a:rPr lang="sv-SE" dirty="0" smtClean="0"/>
                        <a:t>Halvarsgårdarna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115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-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7</a:t>
                      </a:r>
                      <a:endParaRPr lang="sv-S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3152727"/>
                  </a:ext>
                </a:extLst>
              </a:tr>
              <a:tr h="492443">
                <a:tc>
                  <a:txBody>
                    <a:bodyPr/>
                    <a:lstStyle/>
                    <a:p>
                      <a:pPr algn="l"/>
                      <a:r>
                        <a:rPr lang="sv-SE" dirty="0" err="1" smtClean="0"/>
                        <a:t>Idkerberget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102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-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21</a:t>
                      </a:r>
                      <a:endParaRPr lang="sv-S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5361933"/>
                  </a:ext>
                </a:extLst>
              </a:tr>
              <a:tr h="492443">
                <a:tc>
                  <a:txBody>
                    <a:bodyPr/>
                    <a:lstStyle/>
                    <a:p>
                      <a:pPr algn="l"/>
                      <a:r>
                        <a:rPr lang="sv-SE" dirty="0" smtClean="0"/>
                        <a:t>Norr</a:t>
                      </a:r>
                      <a:r>
                        <a:rPr lang="sv-SE" baseline="0" dirty="0" smtClean="0"/>
                        <a:t> </a:t>
                      </a:r>
                      <a:r>
                        <a:rPr lang="sv-SE" baseline="0" dirty="0" err="1" smtClean="0"/>
                        <a:t>Amsberg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87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-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10</a:t>
                      </a:r>
                      <a:endParaRPr lang="sv-S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344812"/>
                  </a:ext>
                </a:extLst>
              </a:tr>
              <a:tr h="492443">
                <a:tc>
                  <a:txBody>
                    <a:bodyPr/>
                    <a:lstStyle/>
                    <a:p>
                      <a:pPr algn="l"/>
                      <a:r>
                        <a:rPr lang="sv-SE" dirty="0" err="1" smtClean="0"/>
                        <a:t>Repbäcken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99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-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525589"/>
                  </a:ext>
                </a:extLst>
              </a:tr>
            </a:tbl>
          </a:graphicData>
        </a:graphic>
      </p:graphicFrame>
      <p:sp>
        <p:nvSpPr>
          <p:cNvPr id="6" name="Platshållare för sidfot 3"/>
          <p:cNvSpPr>
            <a:spLocks noGrp="1"/>
          </p:cNvSpPr>
          <p:nvPr/>
        </p:nvSpPr>
        <p:spPr>
          <a:xfrm>
            <a:off x="2072308" y="6433543"/>
            <a:ext cx="4824536" cy="432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sv-SE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>
                <a:solidFill>
                  <a:schemeClr val="bg1"/>
                </a:solidFill>
              </a:rPr>
              <a:t>Källa: SCB:s </a:t>
            </a:r>
            <a:r>
              <a:rPr lang="sv-SE" dirty="0">
                <a:solidFill>
                  <a:schemeClr val="bg1"/>
                </a:solidFill>
              </a:rPr>
              <a:t>MONA - leveranssystemet för </a:t>
            </a:r>
            <a:r>
              <a:rPr lang="sv-SE" dirty="0" smtClean="0">
                <a:solidFill>
                  <a:schemeClr val="bg1"/>
                </a:solidFill>
              </a:rPr>
              <a:t>mikrodata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2453071" y="6132369"/>
            <a:ext cx="5076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Hushåll per tätort efter upplåtelseform 2019-12-31</a:t>
            </a:r>
          </a:p>
        </p:txBody>
      </p:sp>
    </p:spTree>
    <p:extLst>
      <p:ext uri="{BB962C8B-B14F-4D97-AF65-F5344CB8AC3E}">
        <p14:creationId xmlns:p14="http://schemas.microsoft.com/office/powerpoint/2010/main" val="365355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BD420B-9130-AA44-A881-8C469EC12B21}" type="datetime1">
              <a:rPr kumimoji="0" lang="sv-SE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2020-05-28</a:t>
            </a:fld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2E20CB-6294-4636-B7FB-680781603A28}" type="slidenum">
              <a:rPr kumimoji="0" lang="sv-SE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820573037"/>
              </p:ext>
            </p:extLst>
          </p:nvPr>
        </p:nvGraphicFramePr>
        <p:xfrm>
          <a:off x="176212" y="142875"/>
          <a:ext cx="8967788" cy="5834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latshållare för sidfot 3"/>
          <p:cNvSpPr>
            <a:spLocks noGrp="1"/>
          </p:cNvSpPr>
          <p:nvPr/>
        </p:nvSpPr>
        <p:spPr>
          <a:xfrm>
            <a:off x="2072308" y="6433543"/>
            <a:ext cx="4824536" cy="432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sv-SE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>
                <a:solidFill>
                  <a:schemeClr val="bg1"/>
                </a:solidFill>
              </a:rPr>
              <a:t>Källa: SCB:s </a:t>
            </a:r>
            <a:r>
              <a:rPr lang="sv-SE" dirty="0">
                <a:solidFill>
                  <a:schemeClr val="bg1"/>
                </a:solidFill>
              </a:rPr>
              <a:t>MONA - leveranssystemet för </a:t>
            </a:r>
            <a:r>
              <a:rPr lang="sv-SE" dirty="0" smtClean="0">
                <a:solidFill>
                  <a:schemeClr val="bg1"/>
                </a:solidFill>
              </a:rPr>
              <a:t>mikrodata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023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420B-9130-AA44-A881-8C469EC12B21}" type="datetime1">
              <a:rPr lang="sv-SE" smtClean="0"/>
              <a:pPr/>
              <a:t>2020-05-28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20CB-6294-4636-B7FB-680781603A28}" type="slidenum">
              <a:rPr lang="sv-SE" smtClean="0"/>
              <a:pPr/>
              <a:t>5</a:t>
            </a:fld>
            <a:endParaRPr lang="sv-SE"/>
          </a:p>
          <a:p>
            <a:endParaRPr lang="sv-SE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75577696"/>
              </p:ext>
            </p:extLst>
          </p:nvPr>
        </p:nvGraphicFramePr>
        <p:xfrm>
          <a:off x="176212" y="142875"/>
          <a:ext cx="8967788" cy="5834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ruta 7"/>
          <p:cNvSpPr txBox="1"/>
          <p:nvPr/>
        </p:nvSpPr>
        <p:spPr>
          <a:xfrm>
            <a:off x="5640781" y="4165449"/>
            <a:ext cx="3184131" cy="73866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b="1" dirty="0" smtClean="0">
                <a:solidFill>
                  <a:schemeClr val="bg1"/>
                </a:solidFill>
              </a:rPr>
              <a:t>Dagbefolkning = Förvärvsarbetande efter arbetsställets geografiska belägenhet</a:t>
            </a:r>
            <a:endParaRPr lang="sv-SE" sz="1400" b="1" dirty="0">
              <a:solidFill>
                <a:schemeClr val="bg1"/>
              </a:solidFill>
            </a:endParaRPr>
          </a:p>
        </p:txBody>
      </p:sp>
      <p:sp>
        <p:nvSpPr>
          <p:cNvPr id="7" name="Platshållare för sidfot 3"/>
          <p:cNvSpPr>
            <a:spLocks noGrp="1"/>
          </p:cNvSpPr>
          <p:nvPr/>
        </p:nvSpPr>
        <p:spPr>
          <a:xfrm>
            <a:off x="2072308" y="6433543"/>
            <a:ext cx="4824536" cy="432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sv-SE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>
                <a:solidFill>
                  <a:schemeClr val="bg1"/>
                </a:solidFill>
              </a:rPr>
              <a:t>Källa: SCB:s </a:t>
            </a:r>
            <a:r>
              <a:rPr lang="sv-SE" dirty="0">
                <a:solidFill>
                  <a:schemeClr val="bg1"/>
                </a:solidFill>
              </a:rPr>
              <a:t>MONA - leveranssystemet för </a:t>
            </a:r>
            <a:r>
              <a:rPr lang="sv-SE" dirty="0" smtClean="0">
                <a:solidFill>
                  <a:schemeClr val="bg1"/>
                </a:solidFill>
              </a:rPr>
              <a:t>mikrodata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127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5669-606B-3C44-BA98-F0AC0F400E6A}" type="datetime1">
              <a:rPr lang="sv-SE" smtClean="0"/>
              <a:pPr/>
              <a:t>2020-05-28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20CB-6294-4636-B7FB-680781603A28}" type="slidenum">
              <a:rPr lang="sv-SE" smtClean="0"/>
              <a:pPr/>
              <a:t>6</a:t>
            </a:fld>
            <a:endParaRPr lang="sv-SE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335326512"/>
              </p:ext>
            </p:extLst>
          </p:nvPr>
        </p:nvGraphicFramePr>
        <p:xfrm>
          <a:off x="269677" y="338139"/>
          <a:ext cx="8429798" cy="5722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Ellips 8"/>
          <p:cNvSpPr/>
          <p:nvPr/>
        </p:nvSpPr>
        <p:spPr>
          <a:xfrm>
            <a:off x="6624638" y="895352"/>
            <a:ext cx="1762125" cy="161448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Landsbygd = Allt utanför </a:t>
            </a:r>
            <a:r>
              <a:rPr lang="sv-SE" sz="1400" dirty="0"/>
              <a:t>B</a:t>
            </a:r>
            <a:r>
              <a:rPr lang="sv-SE" sz="1400" dirty="0" smtClean="0"/>
              <a:t>orlänge tätort och Romme tätort</a:t>
            </a:r>
            <a:endParaRPr lang="sv-SE" sz="1400" dirty="0"/>
          </a:p>
        </p:txBody>
      </p:sp>
      <p:sp>
        <p:nvSpPr>
          <p:cNvPr id="10" name="Platshållare för sidfot 3"/>
          <p:cNvSpPr>
            <a:spLocks noGrp="1"/>
          </p:cNvSpPr>
          <p:nvPr/>
        </p:nvSpPr>
        <p:spPr>
          <a:xfrm>
            <a:off x="2072308" y="6433543"/>
            <a:ext cx="4824536" cy="432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sv-SE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>
                <a:solidFill>
                  <a:schemeClr val="bg1"/>
                </a:solidFill>
              </a:rPr>
              <a:t>Källa: SCB:s </a:t>
            </a:r>
            <a:r>
              <a:rPr lang="sv-SE" dirty="0">
                <a:solidFill>
                  <a:schemeClr val="bg1"/>
                </a:solidFill>
              </a:rPr>
              <a:t>MONA - leveranssystemet för </a:t>
            </a:r>
            <a:r>
              <a:rPr lang="sv-SE" dirty="0" smtClean="0">
                <a:solidFill>
                  <a:schemeClr val="bg1"/>
                </a:solidFill>
              </a:rPr>
              <a:t>mikrodata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8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420B-9130-AA44-A881-8C469EC12B21}" type="datetime1">
              <a:rPr lang="sv-SE" smtClean="0"/>
              <a:pPr/>
              <a:t>2020-05-28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20CB-6294-4636-B7FB-680781603A28}" type="slidenum">
              <a:rPr lang="sv-SE" smtClean="0"/>
              <a:pPr/>
              <a:t>7</a:t>
            </a:fld>
            <a:endParaRPr lang="sv-SE"/>
          </a:p>
          <a:p>
            <a:endParaRPr lang="sv-SE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173688809"/>
              </p:ext>
            </p:extLst>
          </p:nvPr>
        </p:nvGraphicFramePr>
        <p:xfrm>
          <a:off x="176212" y="142875"/>
          <a:ext cx="8967788" cy="5834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latshållare för sidfot 3"/>
          <p:cNvSpPr>
            <a:spLocks noGrp="1"/>
          </p:cNvSpPr>
          <p:nvPr/>
        </p:nvSpPr>
        <p:spPr>
          <a:xfrm>
            <a:off x="2072308" y="6433543"/>
            <a:ext cx="4824536" cy="432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sv-SE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>
                <a:solidFill>
                  <a:schemeClr val="bg1"/>
                </a:solidFill>
              </a:rPr>
              <a:t>Källa: SCB:s </a:t>
            </a:r>
            <a:r>
              <a:rPr lang="sv-SE" dirty="0">
                <a:solidFill>
                  <a:schemeClr val="bg1"/>
                </a:solidFill>
              </a:rPr>
              <a:t>MONA - leveranssystemet för </a:t>
            </a:r>
            <a:r>
              <a:rPr lang="sv-SE" dirty="0" smtClean="0">
                <a:solidFill>
                  <a:schemeClr val="bg1"/>
                </a:solidFill>
              </a:rPr>
              <a:t>mikrodata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109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D420B-9130-AA44-A881-8C469EC12B21}" type="datetime1">
              <a:rPr lang="sv-SE" smtClean="0"/>
              <a:pPr/>
              <a:t>2020-05-28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20CB-6294-4636-B7FB-680781603A28}" type="slidenum">
              <a:rPr lang="sv-SE" smtClean="0"/>
              <a:pPr/>
              <a:t>8</a:t>
            </a:fld>
            <a:endParaRPr lang="sv-SE"/>
          </a:p>
          <a:p>
            <a:endParaRPr lang="sv-SE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019154253"/>
              </p:ext>
            </p:extLst>
          </p:nvPr>
        </p:nvGraphicFramePr>
        <p:xfrm>
          <a:off x="176212" y="142875"/>
          <a:ext cx="8967788" cy="5834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latshållare för sidfot 3"/>
          <p:cNvSpPr>
            <a:spLocks noGrp="1"/>
          </p:cNvSpPr>
          <p:nvPr/>
        </p:nvSpPr>
        <p:spPr>
          <a:xfrm>
            <a:off x="2072308" y="6433543"/>
            <a:ext cx="4824536" cy="432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sv-SE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>
                <a:solidFill>
                  <a:schemeClr val="bg1"/>
                </a:solidFill>
              </a:rPr>
              <a:t>Källa: SCB:s </a:t>
            </a:r>
            <a:r>
              <a:rPr lang="sv-SE" dirty="0">
                <a:solidFill>
                  <a:schemeClr val="bg1"/>
                </a:solidFill>
              </a:rPr>
              <a:t>MONA - leveranssystemet för </a:t>
            </a:r>
            <a:r>
              <a:rPr lang="sv-SE" dirty="0" smtClean="0">
                <a:solidFill>
                  <a:schemeClr val="bg1"/>
                </a:solidFill>
              </a:rPr>
              <a:t>mikrodata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68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Borlänge Kommun ">
      <a:dk1>
        <a:srgbClr val="000000"/>
      </a:dk1>
      <a:lt1>
        <a:srgbClr val="FFFFFF"/>
      </a:lt1>
      <a:dk2>
        <a:srgbClr val="000000"/>
      </a:dk2>
      <a:lt2>
        <a:srgbClr val="C8C9C7"/>
      </a:lt2>
      <a:accent1>
        <a:srgbClr val="C8102E"/>
      </a:accent1>
      <a:accent2>
        <a:srgbClr val="0071CE"/>
      </a:accent2>
      <a:accent3>
        <a:srgbClr val="83BD00"/>
      </a:accent3>
      <a:accent4>
        <a:srgbClr val="FEDB00"/>
      </a:accent4>
      <a:accent5>
        <a:srgbClr val="E10098"/>
      </a:accent5>
      <a:accent6>
        <a:srgbClr val="636669"/>
      </a:accent6>
      <a:hlink>
        <a:srgbClr val="000000"/>
      </a:hlink>
      <a:folHlink>
        <a:srgbClr val="000000"/>
      </a:folHlink>
    </a:clrScheme>
    <a:fontScheme name="Borlänge kommun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EDC168AB-6483-4996-92F2-D8FEDF1A17A6}" vid="{816BE3C4-517F-4BEB-9965-3E4361D9C5C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1289</TotalTime>
  <Words>265</Words>
  <Application>Microsoft Office PowerPoint</Application>
  <PresentationFormat>Bildspel på skärmen (4:3)</PresentationFormat>
  <Paragraphs>99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Georgia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Borlänge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Ahmed Ibrahim</dc:creator>
  <cp:lastModifiedBy>Ahmed Ibrahim</cp:lastModifiedBy>
  <cp:revision>27</cp:revision>
  <dcterms:created xsi:type="dcterms:W3CDTF">2020-05-27T11:52:33Z</dcterms:created>
  <dcterms:modified xsi:type="dcterms:W3CDTF">2020-05-28T15:54:58Z</dcterms:modified>
</cp:coreProperties>
</file>